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285" r:id="rId5"/>
    <p:sldId id="299" r:id="rId6"/>
    <p:sldId id="300" r:id="rId7"/>
    <p:sldId id="295" r:id="rId8"/>
    <p:sldId id="301" r:id="rId9"/>
    <p:sldId id="298" r:id="rId10"/>
    <p:sldId id="293" r:id="rId11"/>
    <p:sldId id="302" r:id="rId12"/>
    <p:sldId id="296" r:id="rId13"/>
    <p:sldId id="303" r:id="rId14"/>
    <p:sldId id="273" r:id="rId15"/>
    <p:sldId id="274" r:id="rId16"/>
    <p:sldId id="272" r:id="rId17"/>
    <p:sldId id="276" r:id="rId18"/>
    <p:sldId id="275" r:id="rId19"/>
    <p:sldId id="291" r:id="rId20"/>
    <p:sldId id="277" r:id="rId21"/>
    <p:sldId id="278"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9900"/>
    <a:srgbClr val="6699FF"/>
    <a:srgbClr val="99CC00"/>
    <a:srgbClr val="CCFFCC"/>
    <a:srgbClr val="6600CC"/>
    <a:srgbClr val="FCEFBA"/>
    <a:srgbClr val="FFE4C9"/>
    <a:srgbClr val="000000"/>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1584" y="-1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2.xml"/><Relationship Id="rId4" Type="http://schemas.openxmlformats.org/officeDocument/2006/relationships/image" Target="../media/image18.gif"/></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user\Desktop\Bitmap in Cover 7,8,9.cdr.jpg"/>
          <p:cNvPicPr>
            <a:picLocks noChangeAspect="1" noChangeArrowheads="1"/>
          </p:cNvPicPr>
          <p:nvPr/>
        </p:nvPicPr>
        <p:blipFill>
          <a:blip r:embed="rId2" cstate="print"/>
          <a:srcRect t="10000"/>
          <a:stretch>
            <a:fillRect/>
          </a:stretch>
        </p:blipFill>
        <p:spPr bwMode="auto">
          <a:xfrm>
            <a:off x="1447800" y="0"/>
            <a:ext cx="6238283" cy="6172200"/>
          </a:xfrm>
          <a:prstGeom prst="rect">
            <a:avLst/>
          </a:prstGeom>
          <a:noFill/>
          <a:ln w="38100">
            <a:noFill/>
          </a:ln>
        </p:spPr>
      </p:pic>
      <p:sp>
        <p:nvSpPr>
          <p:cNvPr id="6" name="Rectangle 5"/>
          <p:cNvSpPr/>
          <p:nvPr/>
        </p:nvSpPr>
        <p:spPr>
          <a:xfrm>
            <a:off x="0" y="4648200"/>
            <a:ext cx="9144000" cy="2209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- 8</a:t>
            </a:r>
          </a:p>
        </p:txBody>
      </p:sp>
      <p:sp>
        <p:nvSpPr>
          <p:cNvPr id="8" name="Title 1"/>
          <p:cNvSpPr txBox="1">
            <a:spLocks/>
          </p:cNvSpPr>
          <p:nvPr/>
        </p:nvSpPr>
        <p:spPr>
          <a:xfrm>
            <a:off x="838200" y="4800600"/>
            <a:ext cx="7391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PEOPLE OF GOD</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8</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 y="304800"/>
            <a:ext cx="5029200" cy="6324808"/>
          </a:xfrm>
          <a:prstGeom prst="rect">
            <a:avLst/>
          </a:prstGeom>
          <a:noFill/>
        </p:spPr>
        <p:txBody>
          <a:bodyPr wrap="square" rtlCol="0">
            <a:spAutoFit/>
          </a:bodyPr>
          <a:lstStyle/>
          <a:p>
            <a:pPr algn="just"/>
            <a:r>
              <a:rPr lang="en-US" sz="2700" dirty="0">
                <a:latin typeface="Arial Narrow" pitchFamily="34" charset="0"/>
                <a:cs typeface="Times New Roman" pitchFamily="18" charset="0"/>
              </a:rPr>
              <a:t>	</a:t>
            </a:r>
            <a:r>
              <a:rPr lang="en-US" sz="2700" dirty="0">
                <a:solidFill>
                  <a:srgbClr val="00B0F0"/>
                </a:solidFill>
                <a:latin typeface="Arial Narrow" pitchFamily="34" charset="0"/>
                <a:cs typeface="Times New Roman" pitchFamily="18" charset="0"/>
              </a:rPr>
              <a:t>Among the western missionaries, who came to India, St. Francis Xavier was filled with zeal for Christ. Francis Xavier, the Jesuit priest, came as the Papal Nuncio for India and Eastern countries on 6th May 1542.  His policy was </a:t>
            </a:r>
            <a:r>
              <a:rPr lang="en-US" sz="2700" dirty="0" err="1">
                <a:solidFill>
                  <a:srgbClr val="00B0F0"/>
                </a:solidFill>
                <a:latin typeface="Arial Narrow" pitchFamily="34" charset="0"/>
                <a:cs typeface="Times New Roman" pitchFamily="18" charset="0"/>
              </a:rPr>
              <a:t>favourable</a:t>
            </a:r>
            <a:r>
              <a:rPr lang="en-US" sz="2700" dirty="0">
                <a:solidFill>
                  <a:srgbClr val="00B0F0"/>
                </a:solidFill>
                <a:latin typeface="Arial Narrow" pitchFamily="34" charset="0"/>
                <a:cs typeface="Times New Roman" pitchFamily="18" charset="0"/>
              </a:rPr>
              <a:t> to Mar </a:t>
            </a:r>
            <a:r>
              <a:rPr lang="en-US" sz="2700" dirty="0" err="1">
                <a:solidFill>
                  <a:srgbClr val="00B0F0"/>
                </a:solidFill>
                <a:latin typeface="Arial Narrow" pitchFamily="34" charset="0"/>
                <a:cs typeface="Times New Roman" pitchFamily="18" charset="0"/>
              </a:rPr>
              <a:t>Thoma</a:t>
            </a:r>
            <a:r>
              <a:rPr lang="en-US" sz="2700" dirty="0">
                <a:solidFill>
                  <a:srgbClr val="00B0F0"/>
                </a:solidFill>
                <a:latin typeface="Arial Narrow" pitchFamily="34" charset="0"/>
                <a:cs typeface="Times New Roman" pitchFamily="18" charset="0"/>
              </a:rPr>
              <a:t> Christians. </a:t>
            </a:r>
          </a:p>
          <a:p>
            <a:pPr algn="just"/>
            <a:r>
              <a:rPr lang="en-US" sz="2700" dirty="0">
                <a:solidFill>
                  <a:srgbClr val="00B0F0"/>
                </a:solidFill>
                <a:latin typeface="Arial Narrow" pitchFamily="34" charset="0"/>
                <a:cs typeface="Times New Roman" pitchFamily="18" charset="0"/>
              </a:rPr>
              <a:t>	</a:t>
            </a:r>
            <a:r>
              <a:rPr lang="en-US" sz="2700" dirty="0">
                <a:latin typeface="Arial Narrow" pitchFamily="34" charset="0"/>
                <a:cs typeface="Times New Roman" pitchFamily="18" charset="0"/>
              </a:rPr>
              <a:t>He proclaimed Gospel with great zeal in the western costs of India. He baptized many. He breathed his last in the </a:t>
            </a:r>
            <a:r>
              <a:rPr lang="en-US" sz="2700" dirty="0" err="1">
                <a:latin typeface="Arial Narrow" pitchFamily="34" charset="0"/>
                <a:cs typeface="Times New Roman" pitchFamily="18" charset="0"/>
              </a:rPr>
              <a:t>Sanchious</a:t>
            </a:r>
            <a:r>
              <a:rPr lang="en-US" sz="2700" dirty="0">
                <a:latin typeface="Arial Narrow" pitchFamily="34" charset="0"/>
                <a:cs typeface="Times New Roman" pitchFamily="18" charset="0"/>
              </a:rPr>
              <a:t> Island off the coast of China on the 8th of December 1552. His mortal remains are at </a:t>
            </a:r>
            <a:r>
              <a:rPr lang="en-US" sz="2700" dirty="0" err="1">
                <a:latin typeface="Arial Narrow" pitchFamily="34" charset="0"/>
                <a:cs typeface="Times New Roman" pitchFamily="18" charset="0"/>
              </a:rPr>
              <a:t>Bom</a:t>
            </a:r>
            <a:r>
              <a:rPr lang="en-US" sz="2700" dirty="0">
                <a:latin typeface="Arial Narrow" pitchFamily="34" charset="0"/>
                <a:cs typeface="Times New Roman" pitchFamily="18" charset="0"/>
              </a:rPr>
              <a:t> Jesus Basilica in Goa.</a:t>
            </a:r>
          </a:p>
        </p:txBody>
      </p:sp>
      <p:pic>
        <p:nvPicPr>
          <p:cNvPr id="8194" name="Picture 2" descr="C:\Users\user\Desktop\Bitmap in Page 55-60(Lesson 9).cdr.jpg"/>
          <p:cNvPicPr>
            <a:picLocks noChangeAspect="1" noChangeArrowheads="1"/>
          </p:cNvPicPr>
          <p:nvPr/>
        </p:nvPicPr>
        <p:blipFill>
          <a:blip r:embed="rId2" cstate="print"/>
          <a:srcRect/>
          <a:stretch>
            <a:fillRect/>
          </a:stretch>
        </p:blipFill>
        <p:spPr bwMode="auto">
          <a:xfrm>
            <a:off x="5478670" y="914400"/>
            <a:ext cx="3665330" cy="51054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304800" y="1966585"/>
            <a:ext cx="5638800" cy="4662815"/>
          </a:xfrm>
          <a:prstGeom prst="rect">
            <a:avLst/>
          </a:prstGeom>
          <a:noFill/>
        </p:spPr>
        <p:txBody>
          <a:bodyPr wrap="square" rtlCol="0">
            <a:spAutoFit/>
          </a:bodyPr>
          <a:lstStyle/>
          <a:p>
            <a:pPr algn="just"/>
            <a:r>
              <a:rPr lang="en-US" sz="2700" dirty="0">
                <a:latin typeface="Arial Narrow" pitchFamily="34" charset="0"/>
                <a:cs typeface="Times New Roman" pitchFamily="18" charset="0"/>
              </a:rPr>
              <a:t>	The Christians who received faith from St. Thomas, imbibed his missionary zeal and faith. </a:t>
            </a:r>
            <a:r>
              <a:rPr lang="en-US" sz="2700" dirty="0">
                <a:solidFill>
                  <a:srgbClr val="FF00FF"/>
                </a:solidFill>
                <a:latin typeface="Arial Narrow" pitchFamily="34" charset="0"/>
                <a:cs typeface="Times New Roman" pitchFamily="18" charset="0"/>
              </a:rPr>
              <a:t>Many missionaries, both men and women, from the Syro-Malabar Church are engaged in octane missionary work in different parts of India. To this day a considerable member of Indian  missionaries belong to the Syro-Malabar Church. </a:t>
            </a:r>
            <a:r>
              <a:rPr lang="en-US" sz="2700" dirty="0">
                <a:latin typeface="Arial Narrow" pitchFamily="34" charset="0"/>
                <a:cs typeface="Times New Roman" pitchFamily="18" charset="0"/>
              </a:rPr>
              <a:t>This Church has succeeded in maintaining and increasing the Christian faith among the non-Christians.</a:t>
            </a:r>
            <a:endParaRPr lang="en-US" sz="2700" dirty="0">
              <a:solidFill>
                <a:srgbClr val="00B0F0"/>
              </a:solidFill>
              <a:latin typeface="Arial Narrow" pitchFamily="34" charset="0"/>
              <a:cs typeface="Times New Roman" pitchFamily="18" charset="0"/>
            </a:endParaRPr>
          </a:p>
        </p:txBody>
      </p:sp>
      <p:sp>
        <p:nvSpPr>
          <p:cNvPr id="7" name="TextBox 6"/>
          <p:cNvSpPr txBox="1"/>
          <p:nvPr/>
        </p:nvSpPr>
        <p:spPr>
          <a:xfrm>
            <a:off x="457200" y="136773"/>
            <a:ext cx="8229600" cy="1615827"/>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THE MISSIONARY SPIRIT OF THE SYRO-MALABAR </a:t>
            </a:r>
          </a:p>
          <a:p>
            <a:pPr algn="ctr"/>
            <a:r>
              <a:rPr lang="en-US" sz="3300" b="1" dirty="0">
                <a:solidFill>
                  <a:srgbClr val="FF0000"/>
                </a:solidFill>
                <a:latin typeface="Cooper Std Black" pitchFamily="18" charset="0"/>
                <a:cs typeface="Times New Roman" pitchFamily="18" charset="0"/>
              </a:rPr>
              <a:t>CHURCH AND  IT'S GROWTH</a:t>
            </a:r>
            <a:endParaRPr lang="en-US" sz="3300" b="1" dirty="0">
              <a:latin typeface="Cooper Std Black" pitchFamily="18" charset="0"/>
              <a:cs typeface="Times New Roman" pitchFamily="18" charset="0"/>
            </a:endParaRPr>
          </a:p>
        </p:txBody>
      </p:sp>
      <p:pic>
        <p:nvPicPr>
          <p:cNvPr id="6" name="Picture 2" descr="I:\CLASS 8\LESSON 9\IMAGE\7.jpg"/>
          <p:cNvPicPr>
            <a:picLocks noChangeAspect="1" noChangeArrowheads="1"/>
          </p:cNvPicPr>
          <p:nvPr/>
        </p:nvPicPr>
        <p:blipFill>
          <a:blip r:embed="rId2" cstate="print"/>
          <a:srcRect l="8892" r="59314"/>
          <a:stretch>
            <a:fillRect/>
          </a:stretch>
        </p:blipFill>
        <p:spPr bwMode="auto">
          <a:xfrm>
            <a:off x="6387548" y="1981200"/>
            <a:ext cx="2756452" cy="48768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533400" y="1078498"/>
            <a:ext cx="8458200" cy="5093702"/>
          </a:xfrm>
          <a:prstGeom prst="rect">
            <a:avLst/>
          </a:prstGeom>
          <a:noFill/>
        </p:spPr>
        <p:txBody>
          <a:bodyPr wrap="square" rtlCol="0">
            <a:spAutoFit/>
          </a:bodyPr>
          <a:lstStyle/>
          <a:p>
            <a:pPr algn="just"/>
            <a:r>
              <a:rPr lang="en-US" sz="2500" dirty="0">
                <a:latin typeface="Arial Narrow" pitchFamily="34" charset="0"/>
                <a:cs typeface="Times New Roman" pitchFamily="18" charset="0"/>
              </a:rPr>
              <a:t>	In recognition of the missionary spirit and zeal of the Syro-	Malabar Church and its members, Pope John 23rd entrusted the care of  </a:t>
            </a:r>
            <a:r>
              <a:rPr lang="en-US" sz="2500" dirty="0" err="1">
                <a:latin typeface="Arial Narrow" pitchFamily="34" charset="0"/>
                <a:cs typeface="Times New Roman" pitchFamily="18" charset="0"/>
              </a:rPr>
              <a:t>Chanda</a:t>
            </a:r>
            <a:r>
              <a:rPr lang="en-US" sz="2500" dirty="0">
                <a:latin typeface="Arial Narrow" pitchFamily="34" charset="0"/>
                <a:cs typeface="Times New Roman" pitchFamily="18" charset="0"/>
              </a:rPr>
              <a:t> Mission to the Syro-Malabar Church. Later a number of dioceses in the north, such as </a:t>
            </a:r>
            <a:r>
              <a:rPr lang="en-US" sz="2500" dirty="0" err="1">
                <a:latin typeface="Arial Narrow" pitchFamily="34" charset="0"/>
                <a:cs typeface="Times New Roman" pitchFamily="18" charset="0"/>
              </a:rPr>
              <a:t>Satna</a:t>
            </a:r>
            <a:r>
              <a:rPr lang="en-US" sz="2500" dirty="0">
                <a:latin typeface="Arial Narrow" pitchFamily="34" charset="0"/>
                <a:cs typeface="Times New Roman" pitchFamily="18" charset="0"/>
              </a:rPr>
              <a:t>, </a:t>
            </a:r>
            <a:r>
              <a:rPr lang="en-US" sz="2500" dirty="0" err="1">
                <a:latin typeface="Arial Narrow" pitchFamily="34" charset="0"/>
                <a:cs typeface="Times New Roman" pitchFamily="18" charset="0"/>
              </a:rPr>
              <a:t>Sagar</a:t>
            </a:r>
            <a:r>
              <a:rPr lang="en-US" sz="2500" dirty="0">
                <a:latin typeface="Arial Narrow" pitchFamily="34" charset="0"/>
                <a:cs typeface="Times New Roman" pitchFamily="18" charset="0"/>
              </a:rPr>
              <a:t>, Ujjain, </a:t>
            </a:r>
            <a:r>
              <a:rPr lang="en-US" sz="2500" dirty="0" err="1">
                <a:latin typeface="Arial Narrow" pitchFamily="34" charset="0"/>
                <a:cs typeface="Times New Roman" pitchFamily="18" charset="0"/>
              </a:rPr>
              <a:t>Bignor</a:t>
            </a:r>
            <a:r>
              <a:rPr lang="en-US" sz="2500" dirty="0">
                <a:latin typeface="Arial Narrow" pitchFamily="34" charset="0"/>
                <a:cs typeface="Times New Roman" pitchFamily="18" charset="0"/>
              </a:rPr>
              <a:t>, Rajkot, </a:t>
            </a:r>
            <a:r>
              <a:rPr lang="en-US" sz="2500" dirty="0" err="1">
                <a:latin typeface="Arial Narrow" pitchFamily="34" charset="0"/>
                <a:cs typeface="Times New Roman" pitchFamily="18" charset="0"/>
              </a:rPr>
              <a:t>Jagadalpur</a:t>
            </a:r>
            <a:r>
              <a:rPr lang="en-US" sz="2500" dirty="0">
                <a:latin typeface="Arial Narrow" pitchFamily="34" charset="0"/>
                <a:cs typeface="Times New Roman" pitchFamily="18" charset="0"/>
              </a:rPr>
              <a:t>, </a:t>
            </a:r>
            <a:r>
              <a:rPr lang="en-US" sz="2500" dirty="0" err="1">
                <a:latin typeface="Arial Narrow" pitchFamily="34" charset="0"/>
                <a:cs typeface="Times New Roman" pitchFamily="18" charset="0"/>
              </a:rPr>
              <a:t>Ghorakpur</a:t>
            </a:r>
            <a:r>
              <a:rPr lang="en-US" sz="2500" dirty="0">
                <a:latin typeface="Arial Narrow" pitchFamily="34" charset="0"/>
                <a:cs typeface="Times New Roman" pitchFamily="18" charset="0"/>
              </a:rPr>
              <a:t> were entrusted to the Syro-Malabar Church by the Holy See.  Diocese of </a:t>
            </a:r>
            <a:r>
              <a:rPr lang="en-US" sz="2500" dirty="0" err="1">
                <a:latin typeface="Arial Narrow" pitchFamily="34" charset="0"/>
                <a:cs typeface="Times New Roman" pitchFamily="18" charset="0"/>
              </a:rPr>
              <a:t>Kalyan</a:t>
            </a:r>
            <a:r>
              <a:rPr lang="en-US" sz="2500" dirty="0">
                <a:latin typeface="Arial Narrow" pitchFamily="34" charset="0"/>
                <a:cs typeface="Times New Roman" pitchFamily="18" charset="0"/>
              </a:rPr>
              <a:t> was established in 1988 to look after the spiritual needs of the members of the Syro-Malabar Church who have settled in Mumbai for job, and track and commerce. The diocese of </a:t>
            </a:r>
            <a:r>
              <a:rPr lang="en-US" sz="2500" dirty="0" err="1">
                <a:latin typeface="Arial Narrow" pitchFamily="34" charset="0"/>
                <a:cs typeface="Times New Roman" pitchFamily="18" charset="0"/>
              </a:rPr>
              <a:t>Thakkala</a:t>
            </a:r>
            <a:r>
              <a:rPr lang="en-US" sz="2500" dirty="0">
                <a:latin typeface="Arial Narrow" pitchFamily="34" charset="0"/>
                <a:cs typeface="Times New Roman" pitchFamily="18" charset="0"/>
              </a:rPr>
              <a:t> in the South was established in 1996 and in the North, the diocese of </a:t>
            </a:r>
            <a:r>
              <a:rPr lang="en-US" sz="2500" dirty="0" err="1">
                <a:latin typeface="Arial Narrow" pitchFamily="34" charset="0"/>
                <a:cs typeface="Times New Roman" pitchFamily="18" charset="0"/>
              </a:rPr>
              <a:t>Balthangadi</a:t>
            </a:r>
            <a:r>
              <a:rPr lang="en-US" sz="2500" dirty="0">
                <a:latin typeface="Arial Narrow" pitchFamily="34" charset="0"/>
                <a:cs typeface="Times New Roman" pitchFamily="18" charset="0"/>
              </a:rPr>
              <a:t> in 1999 comprising the mission territories of Kerala. The diocese of </a:t>
            </a:r>
            <a:r>
              <a:rPr lang="en-US" sz="2500" dirty="0" err="1">
                <a:latin typeface="Arial Narrow" pitchFamily="34" charset="0"/>
                <a:cs typeface="Times New Roman" pitchFamily="18" charset="0"/>
              </a:rPr>
              <a:t>Chanda</a:t>
            </a:r>
            <a:r>
              <a:rPr lang="en-US" sz="2500" dirty="0">
                <a:latin typeface="Arial Narrow" pitchFamily="34" charset="0"/>
                <a:cs typeface="Times New Roman" pitchFamily="18" charset="0"/>
              </a:rPr>
              <a:t> was divided and the diocese of  </a:t>
            </a:r>
            <a:r>
              <a:rPr lang="en-US" sz="2500" dirty="0" err="1">
                <a:latin typeface="Arial Narrow" pitchFamily="34" charset="0"/>
                <a:cs typeface="Times New Roman" pitchFamily="18" charset="0"/>
              </a:rPr>
              <a:t>Adilabad</a:t>
            </a:r>
            <a:r>
              <a:rPr lang="en-US" sz="2500" dirty="0">
                <a:latin typeface="Arial Narrow" pitchFamily="34" charset="0"/>
                <a:cs typeface="Times New Roman" pitchFamily="18" charset="0"/>
              </a:rPr>
              <a:t> was formed. The diocese of Chicago in USA is a part of the Syro-Malabar Church.</a:t>
            </a:r>
          </a:p>
        </p:txBody>
      </p:sp>
      <p:pic>
        <p:nvPicPr>
          <p:cNvPr id="2050" name="Picture 2" descr="C:\Users\user\Desktop\article-2439052-18675B2F00000578-809_306x423.jpg"/>
          <p:cNvPicPr>
            <a:picLocks noChangeAspect="1" noChangeArrowheads="1"/>
          </p:cNvPicPr>
          <p:nvPr/>
        </p:nvPicPr>
        <p:blipFill>
          <a:blip r:embed="rId2" cstate="print"/>
          <a:srcRect/>
          <a:stretch>
            <a:fillRect/>
          </a:stretch>
        </p:blipFill>
        <p:spPr bwMode="auto">
          <a:xfrm>
            <a:off x="120006" y="98425"/>
            <a:ext cx="1251594" cy="1730375"/>
          </a:xfrm>
          <a:prstGeom prst="roundRect">
            <a:avLst>
              <a:gd name="adj" fmla="val 30075"/>
            </a:avLst>
          </a:prstGeom>
          <a:noFill/>
          <a:ln>
            <a:solidFill>
              <a:schemeClr val="accent1"/>
            </a:solidFill>
          </a:ln>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152400" y="1771739"/>
            <a:ext cx="8839200" cy="5078313"/>
          </a:xfrm>
          <a:prstGeom prst="rect">
            <a:avLst/>
          </a:prstGeom>
          <a:noFill/>
        </p:spPr>
        <p:txBody>
          <a:bodyPr wrap="square" rtlCol="0">
            <a:spAutoFit/>
          </a:bodyPr>
          <a:lstStyle/>
          <a:p>
            <a:pPr algn="just"/>
            <a:r>
              <a:rPr lang="en-US" sz="2600" dirty="0">
                <a:latin typeface="Arial Narrow" pitchFamily="34" charset="0"/>
                <a:cs typeface="Times New Roman" pitchFamily="18" charset="0"/>
              </a:rPr>
              <a:t>	</a:t>
            </a:r>
            <a:r>
              <a:rPr lang="en-US" sz="2600" dirty="0">
                <a:solidFill>
                  <a:srgbClr val="00B0F0"/>
                </a:solidFill>
                <a:latin typeface="Arial Narrow" pitchFamily="34" charset="0"/>
                <a:cs typeface="Times New Roman" pitchFamily="18" charset="0"/>
              </a:rPr>
              <a:t>One is called to participate in the mission of proclaiming Christ by virtue of his baptism. To bear witness to Christ by leading a life in accordance with the gospel values is the fundamental mission of every Christian.</a:t>
            </a:r>
            <a:r>
              <a:rPr lang="en-US" sz="2600" dirty="0">
                <a:latin typeface="Arial Narrow" pitchFamily="34" charset="0"/>
                <a:cs typeface="Times New Roman" pitchFamily="18" charset="0"/>
              </a:rPr>
              <a:t> This mission is carried out differently by the members of the Church depending on the state of life each one has chosen. Those who are in the priesthood and those who are in religious life are set apart exclusively for sharing the mission of the church. They have accepted a call and are set apart to go to any part of the world to proclaim the gospel. The laity are also called to participate in the mission of the Church. They bear witness to Jesus Christ by their words and actions, particularly when they live out their lives in the midst of people who are non-Christians.</a:t>
            </a:r>
            <a:endParaRPr lang="en-US" sz="2600" dirty="0">
              <a:solidFill>
                <a:srgbClr val="00B0F0"/>
              </a:solidFill>
              <a:latin typeface="Arial Narrow" pitchFamily="34" charset="0"/>
              <a:cs typeface="Times New Roman" pitchFamily="18" charset="0"/>
            </a:endParaRPr>
          </a:p>
        </p:txBody>
      </p:sp>
      <p:sp>
        <p:nvSpPr>
          <p:cNvPr id="7" name="TextBox 6"/>
          <p:cNvSpPr txBox="1"/>
          <p:nvPr/>
        </p:nvSpPr>
        <p:spPr>
          <a:xfrm>
            <a:off x="2895600" y="416004"/>
            <a:ext cx="6248400" cy="1107996"/>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EVERY CHRISTIAN IS A MISSIONARY</a:t>
            </a:r>
            <a:endParaRPr lang="en-US" sz="3300" b="1" dirty="0">
              <a:latin typeface="Cooper Std Black" pitchFamily="18" charset="0"/>
              <a:cs typeface="Times New Roman" pitchFamily="18" charset="0"/>
            </a:endParaRPr>
          </a:p>
        </p:txBody>
      </p:sp>
      <p:pic>
        <p:nvPicPr>
          <p:cNvPr id="4" name="Picture 2" descr="I:\CLASS 8\LESSON 9\IMAGE\9.jpg"/>
          <p:cNvPicPr>
            <a:picLocks noChangeAspect="1" noChangeArrowheads="1"/>
          </p:cNvPicPr>
          <p:nvPr/>
        </p:nvPicPr>
        <p:blipFill>
          <a:blip r:embed="rId2" cstate="print"/>
          <a:srcRect/>
          <a:stretch>
            <a:fillRect/>
          </a:stretch>
        </p:blipFill>
        <p:spPr bwMode="auto">
          <a:xfrm>
            <a:off x="0" y="0"/>
            <a:ext cx="3115733" cy="17526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200" y="685800"/>
            <a:ext cx="8991600" cy="5486400"/>
          </a:xfrm>
          <a:prstGeom prst="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C:\Users\user\Desktop\Bitmap in Page 9-15 (Lesson 1).cdr.jpg"/>
          <p:cNvPicPr>
            <a:picLocks noChangeAspect="1" noChangeArrowheads="1"/>
          </p:cNvPicPr>
          <p:nvPr/>
        </p:nvPicPr>
        <p:blipFill>
          <a:blip r:embed="rId2" cstate="print"/>
          <a:srcRect/>
          <a:stretch>
            <a:fillRect/>
          </a:stretch>
        </p:blipFill>
        <p:spPr bwMode="auto">
          <a:xfrm>
            <a:off x="1828800" y="762000"/>
            <a:ext cx="5486400" cy="5257800"/>
          </a:xfrm>
          <a:prstGeom prst="rect">
            <a:avLst/>
          </a:prstGeom>
          <a:noFill/>
        </p:spPr>
      </p:pic>
      <p:sp>
        <p:nvSpPr>
          <p:cNvPr id="4" name="Title 1"/>
          <p:cNvSpPr>
            <a:spLocks noGrp="1"/>
          </p:cNvSpPr>
          <p:nvPr>
            <p:ph type="title"/>
          </p:nvPr>
        </p:nvSpPr>
        <p:spPr>
          <a:xfrm>
            <a:off x="0" y="1828800"/>
            <a:ext cx="9144000" cy="1752600"/>
          </a:xfrm>
        </p:spPr>
        <p:txBody>
          <a:bodyPr>
            <a:noAutofit/>
          </a:bodyPr>
          <a:lstStyle/>
          <a:p>
            <a:pPr algn="ctr"/>
            <a:r>
              <a:rPr lang="en-US" sz="3500" b="1" dirty="0">
                <a:solidFill>
                  <a:srgbClr val="FF0000"/>
                </a:solidFill>
                <a:latin typeface="Cooper Std Black" pitchFamily="18" charset="0"/>
                <a:cs typeface="Times New Roman" pitchFamily="18" charset="0"/>
              </a:rPr>
              <a:t>Word of God: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to Read and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Meditate</a:t>
            </a: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38862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Mk. 16:14-20</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914400" y="1600200"/>
            <a:ext cx="73152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143000" y="2819400"/>
            <a:ext cx="6934200" cy="838200"/>
          </a:xfrm>
        </p:spPr>
        <p:txBody>
          <a:bodyPr>
            <a:noAutofit/>
          </a:bodyPr>
          <a:lstStyle/>
          <a:p>
            <a:pPr algn="ctr"/>
            <a:r>
              <a:rPr lang="en-US" sz="3500" b="1" dirty="0">
                <a:solidFill>
                  <a:srgbClr val="FF0000"/>
                </a:solidFill>
                <a:latin typeface="Cooper Std Black" pitchFamily="18" charset="0"/>
                <a:cs typeface="Times New Roman" pitchFamily="18" charset="0"/>
              </a:rPr>
              <a:t>Word of God to Remember</a:t>
            </a:r>
            <a:br>
              <a:rPr lang="en-US" sz="3500" b="1" dirty="0">
                <a:solidFill>
                  <a:srgbClr val="FF0000"/>
                </a:solidFill>
                <a:latin typeface="Cooper Std Black" pitchFamily="18" charset="0"/>
                <a:cs typeface="Times New Roman" pitchFamily="18" charset="0"/>
              </a:rPr>
            </a:br>
            <a:endParaRPr lang="en-US" sz="3500" b="1"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5814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Go into all the world and proclaim the </a:t>
            </a:r>
          </a:p>
          <a:p>
            <a:pPr algn="ctr">
              <a:buNone/>
            </a:pPr>
            <a:r>
              <a:rPr lang="en-US" sz="3000" dirty="0">
                <a:solidFill>
                  <a:schemeClr val="tx1"/>
                </a:solidFill>
                <a:latin typeface="Arial Narrow" pitchFamily="34" charset="0"/>
                <a:cs typeface="Times New Roman" pitchFamily="18" charset="0"/>
              </a:rPr>
              <a:t>Good News to the whole creation. </a:t>
            </a:r>
          </a:p>
          <a:p>
            <a:pPr algn="ctr">
              <a:buNone/>
            </a:pPr>
            <a:r>
              <a:rPr lang="en-US" sz="3000" dirty="0">
                <a:solidFill>
                  <a:schemeClr val="tx1"/>
                </a:solidFill>
                <a:latin typeface="Arial Narrow" pitchFamily="34" charset="0"/>
                <a:cs typeface="Times New Roman" pitchFamily="18" charset="0"/>
              </a:rPr>
              <a:t>(Mark 16:15)</a:t>
            </a: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105400" y="55626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5943600" y="5334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6781800" y="495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7543800" y="4343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rgbClr val="CC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981200"/>
            <a:ext cx="9144000" cy="838200"/>
          </a:xfrm>
        </p:spPr>
        <p:txBody>
          <a:bodyPr>
            <a:normAutofit/>
          </a:bodyPr>
          <a:lstStyle/>
          <a:p>
            <a:pPr algn="ctr"/>
            <a:r>
              <a:rPr lang="en-US" sz="3500" b="1" dirty="0">
                <a:solidFill>
                  <a:srgbClr val="00206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0" y="2743200"/>
            <a:ext cx="9144000" cy="1143000"/>
          </a:xfrm>
        </p:spPr>
        <p:txBody>
          <a:bodyPr>
            <a:noAutofit/>
          </a:bodyPr>
          <a:lstStyle/>
          <a:p>
            <a:pPr algn="ctr">
              <a:buNone/>
            </a:pPr>
            <a:r>
              <a:rPr lang="en-US" sz="3000" dirty="0">
                <a:solidFill>
                  <a:schemeClr val="tx1"/>
                </a:solidFill>
                <a:latin typeface="Arial Narrow" pitchFamily="34" charset="0"/>
                <a:cs typeface="Times New Roman" pitchFamily="18" charset="0"/>
              </a:rPr>
              <a:t>Jesus, who came on a mission from the</a:t>
            </a:r>
          </a:p>
          <a:p>
            <a:pPr algn="ctr">
              <a:buNone/>
            </a:pPr>
            <a:r>
              <a:rPr lang="en-US" sz="3000" dirty="0">
                <a:solidFill>
                  <a:schemeClr val="tx1"/>
                </a:solidFill>
                <a:latin typeface="Arial Narrow" pitchFamily="34" charset="0"/>
                <a:cs typeface="Times New Roman" pitchFamily="18" charset="0"/>
              </a:rPr>
              <a:t> Father, we pray to you to give the gifts of the</a:t>
            </a:r>
          </a:p>
          <a:p>
            <a:pPr algn="ctr">
              <a:buNone/>
            </a:pPr>
            <a:r>
              <a:rPr lang="en-US" sz="3000" dirty="0">
                <a:solidFill>
                  <a:schemeClr val="tx1"/>
                </a:solidFill>
                <a:latin typeface="Arial Narrow" pitchFamily="34" charset="0"/>
                <a:cs typeface="Times New Roman" pitchFamily="18" charset="0"/>
              </a:rPr>
              <a:t> Holy Spirit to all those who follow their vocation </a:t>
            </a:r>
          </a:p>
          <a:p>
            <a:pPr algn="ctr">
              <a:buNone/>
            </a:pPr>
            <a:r>
              <a:rPr lang="en-US" sz="3000" dirty="0">
                <a:solidFill>
                  <a:schemeClr val="tx1"/>
                </a:solidFill>
                <a:latin typeface="Arial Narrow" pitchFamily="34" charset="0"/>
                <a:cs typeface="Times New Roman" pitchFamily="18" charset="0"/>
              </a:rPr>
              <a:t>in life so that they become the missionaries </a:t>
            </a:r>
          </a:p>
          <a:p>
            <a:pPr algn="ctr">
              <a:buNone/>
            </a:pPr>
            <a:r>
              <a:rPr lang="en-US" sz="3000" dirty="0">
                <a:solidFill>
                  <a:schemeClr val="tx1"/>
                </a:solidFill>
                <a:latin typeface="Arial Narrow" pitchFamily="34" charset="0"/>
                <a:cs typeface="Times New Roman" pitchFamily="18" charset="0"/>
              </a:rPr>
              <a:t>of love and service in the Church.</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002060"/>
                </a:solidFill>
                <a:latin typeface="Cooper Std Black" pitchFamily="18" charset="0"/>
                <a:cs typeface="Times New Roman" pitchFamily="18" charset="0"/>
              </a:rPr>
              <a:t>My Resolution</a:t>
            </a:r>
            <a:endParaRPr lang="en-US" sz="35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0" y="3657600"/>
            <a:ext cx="91440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will help the missionary </a:t>
            </a:r>
          </a:p>
          <a:p>
            <a:pPr marL="0" indent="0" algn="ctr">
              <a:buNone/>
            </a:pPr>
            <a:r>
              <a:rPr lang="en-US" sz="3000" dirty="0">
                <a:solidFill>
                  <a:schemeClr val="tx1"/>
                </a:solidFill>
                <a:latin typeface="Arial Narrow" pitchFamily="34" charset="0"/>
                <a:cs typeface="Times New Roman" pitchFamily="18" charset="0"/>
              </a:rPr>
              <a:t>activities of the Church through my prayer and sharing.</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066800"/>
            <a:ext cx="8991600" cy="52578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219200"/>
            <a:ext cx="9144000" cy="838200"/>
          </a:xfrm>
        </p:spPr>
        <p:txBody>
          <a:bodyPr>
            <a:noAutofit/>
          </a:bodyPr>
          <a:lstStyle/>
          <a:p>
            <a:pPr algn="ctr"/>
            <a:r>
              <a:rPr lang="en-US" sz="3400" b="1" dirty="0">
                <a:solidFill>
                  <a:srgbClr val="FF0000"/>
                </a:solidFill>
                <a:latin typeface="Cooper Std Black" pitchFamily="18" charset="0"/>
                <a:cs typeface="Times New Roman" pitchFamily="18" charset="0"/>
              </a:rPr>
              <a:t>To Think with the Church</a:t>
            </a:r>
            <a:endParaRPr lang="en-US" sz="3400"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76200" y="2209800"/>
            <a:ext cx="8991600" cy="914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"Mission" is the term usually given to those particular undertakings by which the heralds of the Gospel, sent out by the Church and going forth into the whole world, carry out the task of preaching the Gospel and planting the Church among peoples or groups who do not yet believe in Christ. These undertakings are brought to completion by missionary activity and are mostly exercised in certain territories recognized by the Holy See </a:t>
            </a:r>
            <a:r>
              <a:rPr lang="en-US" sz="2500" dirty="0">
                <a:solidFill>
                  <a:schemeClr val="tx1"/>
                </a:solidFill>
                <a:latin typeface="Arial Narrow" pitchFamily="34" charset="0"/>
                <a:cs typeface="Times New Roman" pitchFamily="18" charset="0"/>
              </a:rPr>
              <a:t>(Vat. II, Ad </a:t>
            </a:r>
            <a:r>
              <a:rPr lang="en-US" sz="2500" dirty="0" err="1">
                <a:solidFill>
                  <a:schemeClr val="tx1"/>
                </a:solidFill>
                <a:latin typeface="Arial Narrow" pitchFamily="34" charset="0"/>
                <a:cs typeface="Times New Roman" pitchFamily="18" charset="0"/>
              </a:rPr>
              <a:t>Gentes</a:t>
            </a:r>
            <a:r>
              <a:rPr lang="en-US" sz="2500" dirty="0">
                <a:solidFill>
                  <a:schemeClr val="tx1"/>
                </a:solidFill>
                <a:latin typeface="Arial Narrow" pitchFamily="34" charset="0"/>
                <a:cs typeface="Times New Roman" pitchFamily="18" charset="0"/>
              </a:rPr>
              <a:t>, No 6). </a:t>
            </a:r>
          </a:p>
        </p:txBody>
      </p:sp>
      <p:sp>
        <p:nvSpPr>
          <p:cNvPr id="16" name="Sun 15"/>
          <p:cNvSpPr/>
          <p:nvPr/>
        </p:nvSpPr>
        <p:spPr>
          <a:xfrm>
            <a:off x="228600" y="6096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8001000" y="6096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609600"/>
            <a:ext cx="8991600" cy="556260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762000"/>
            <a:ext cx="9144000" cy="838200"/>
          </a:xfrm>
        </p:spPr>
        <p:txBody>
          <a:bodyPr>
            <a:noAutofit/>
          </a:bodyPr>
          <a:lstStyle/>
          <a:p>
            <a:pPr algn="ctr"/>
            <a:r>
              <a:rPr lang="en-US" sz="3400" b="1" dirty="0">
                <a:solidFill>
                  <a:srgbClr val="002060"/>
                </a:solidFill>
                <a:latin typeface="Cooper Std Black" pitchFamily="18" charset="0"/>
                <a:cs typeface="Times New Roman" pitchFamily="18" charset="0"/>
              </a:rPr>
              <a:t>To Know the Mother Church</a:t>
            </a:r>
            <a:endParaRPr lang="en-US" sz="34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381000" y="1600200"/>
            <a:ext cx="8305800" cy="3638536"/>
          </a:xfrm>
        </p:spPr>
        <p:txBody>
          <a:bodyPr>
            <a:noAutofit/>
          </a:bodyPr>
          <a:lstStyle/>
          <a:p>
            <a:pPr marL="0" indent="0" algn="just">
              <a:buNone/>
            </a:pPr>
            <a:r>
              <a:rPr lang="en-US" sz="2600" dirty="0">
                <a:solidFill>
                  <a:schemeClr val="tx1"/>
                </a:solidFill>
                <a:latin typeface="Arial Narrow" pitchFamily="34" charset="0"/>
                <a:cs typeface="Times New Roman" pitchFamily="18" charset="0"/>
              </a:rPr>
              <a:t>	The Synod of </a:t>
            </a:r>
            <a:r>
              <a:rPr lang="en-US" sz="2600" dirty="0" err="1">
                <a:solidFill>
                  <a:schemeClr val="tx1"/>
                </a:solidFill>
                <a:latin typeface="Arial Narrow" pitchFamily="34" charset="0"/>
                <a:cs typeface="Times New Roman" pitchFamily="18" charset="0"/>
              </a:rPr>
              <a:t>Diamper</a:t>
            </a:r>
            <a:r>
              <a:rPr lang="en-US" sz="2600" dirty="0">
                <a:solidFill>
                  <a:schemeClr val="tx1"/>
                </a:solidFill>
                <a:latin typeface="Arial Narrow" pitchFamily="34" charset="0"/>
                <a:cs typeface="Times New Roman" pitchFamily="18" charset="0"/>
              </a:rPr>
              <a:t> which began on 20th June 1599 was a decisive one for the Mar </a:t>
            </a:r>
            <a:r>
              <a:rPr lang="en-US" sz="2600" dirty="0" err="1">
                <a:solidFill>
                  <a:schemeClr val="tx1"/>
                </a:solidFill>
                <a:latin typeface="Arial Narrow" pitchFamily="34" charset="0"/>
                <a:cs typeface="Times New Roman" pitchFamily="18" charset="0"/>
              </a:rPr>
              <a:t>Thomma</a:t>
            </a:r>
            <a:r>
              <a:rPr lang="en-US" sz="2600" dirty="0">
                <a:solidFill>
                  <a:schemeClr val="tx1"/>
                </a:solidFill>
                <a:latin typeface="Arial Narrow" pitchFamily="34" charset="0"/>
                <a:cs typeface="Times New Roman" pitchFamily="18" charset="0"/>
              </a:rPr>
              <a:t> Christians. After the Synod of </a:t>
            </a:r>
            <a:r>
              <a:rPr lang="en-US" sz="2600" dirty="0" err="1">
                <a:solidFill>
                  <a:schemeClr val="tx1"/>
                </a:solidFill>
                <a:latin typeface="Arial Narrow" pitchFamily="34" charset="0"/>
                <a:cs typeface="Times New Roman" pitchFamily="18" charset="0"/>
              </a:rPr>
              <a:t>Diamper</a:t>
            </a:r>
            <a:r>
              <a:rPr lang="en-US" sz="2600" dirty="0">
                <a:solidFill>
                  <a:schemeClr val="tx1"/>
                </a:solidFill>
                <a:latin typeface="Arial Narrow" pitchFamily="34" charset="0"/>
                <a:cs typeface="Times New Roman" pitchFamily="18" charset="0"/>
              </a:rPr>
              <a:t> the </a:t>
            </a:r>
            <a:r>
              <a:rPr lang="en-US" sz="2600" dirty="0" err="1">
                <a:solidFill>
                  <a:schemeClr val="tx1"/>
                </a:solidFill>
                <a:latin typeface="Arial Narrow" pitchFamily="34" charset="0"/>
                <a:cs typeface="Times New Roman" pitchFamily="18" charset="0"/>
              </a:rPr>
              <a:t>Angamaly</a:t>
            </a:r>
            <a:r>
              <a:rPr lang="en-US" sz="2600" dirty="0">
                <a:solidFill>
                  <a:schemeClr val="tx1"/>
                </a:solidFill>
                <a:latin typeface="Arial Narrow" pitchFamily="34" charset="0"/>
                <a:cs typeface="Times New Roman" pitchFamily="18" charset="0"/>
              </a:rPr>
              <a:t> Archdiocese of the Mar </a:t>
            </a:r>
            <a:r>
              <a:rPr lang="en-US" sz="2600" dirty="0" err="1">
                <a:solidFill>
                  <a:schemeClr val="tx1"/>
                </a:solidFill>
                <a:latin typeface="Arial Narrow" pitchFamily="34" charset="0"/>
                <a:cs typeface="Times New Roman" pitchFamily="18" charset="0"/>
              </a:rPr>
              <a:t>Thomma</a:t>
            </a:r>
            <a:r>
              <a:rPr lang="en-US" sz="2600" dirty="0">
                <a:solidFill>
                  <a:schemeClr val="tx1"/>
                </a:solidFill>
                <a:latin typeface="Arial Narrow" pitchFamily="34" charset="0"/>
                <a:cs typeface="Times New Roman" pitchFamily="18" charset="0"/>
              </a:rPr>
              <a:t> Christians, which had the status of metropolitan diocese, was reduced to the status of a diocese under the jurisdiction of Goa Archdiocese, and later it was suppressed. The rights and the privileges of the Archdiocese of </a:t>
            </a:r>
            <a:r>
              <a:rPr lang="en-US" sz="2600" dirty="0" err="1">
                <a:solidFill>
                  <a:schemeClr val="tx1"/>
                </a:solidFill>
                <a:latin typeface="Arial Narrow" pitchFamily="34" charset="0"/>
                <a:cs typeface="Times New Roman" pitchFamily="18" charset="0"/>
              </a:rPr>
              <a:t>Angamaly</a:t>
            </a:r>
            <a:r>
              <a:rPr lang="en-US" sz="2600" dirty="0">
                <a:solidFill>
                  <a:schemeClr val="tx1"/>
                </a:solidFill>
                <a:latin typeface="Arial Narrow" pitchFamily="34" charset="0"/>
                <a:cs typeface="Times New Roman" pitchFamily="18" charset="0"/>
              </a:rPr>
              <a:t> were also suppressed. This Synod also paved the way for the westernization of the Church of the Mar </a:t>
            </a:r>
            <a:r>
              <a:rPr lang="en-US" sz="2600" dirty="0" err="1">
                <a:solidFill>
                  <a:schemeClr val="tx1"/>
                </a:solidFill>
                <a:latin typeface="Arial Narrow" pitchFamily="34" charset="0"/>
                <a:cs typeface="Times New Roman" pitchFamily="18" charset="0"/>
              </a:rPr>
              <a:t>Thomma</a:t>
            </a:r>
            <a:r>
              <a:rPr lang="en-US" sz="2600" dirty="0">
                <a:solidFill>
                  <a:schemeClr val="tx1"/>
                </a:solidFill>
                <a:latin typeface="Arial Narrow" pitchFamily="34" charset="0"/>
                <a:cs typeface="Times New Roman" pitchFamily="18" charset="0"/>
              </a:rPr>
              <a:t> </a:t>
            </a:r>
            <a:r>
              <a:rPr lang="en-US" sz="2600" dirty="0" err="1">
                <a:solidFill>
                  <a:schemeClr val="tx1"/>
                </a:solidFill>
                <a:latin typeface="Arial Narrow" pitchFamily="34" charset="0"/>
                <a:cs typeface="Times New Roman" pitchFamily="18" charset="0"/>
              </a:rPr>
              <a:t>Nazranies</a:t>
            </a:r>
            <a:r>
              <a:rPr lang="en-US" sz="2600" dirty="0">
                <a:solidFill>
                  <a:schemeClr val="tx1"/>
                </a:solidFill>
                <a:latin typeface="Arial Narrow" pitchFamily="34" charset="0"/>
                <a:cs typeface="Times New Roman" pitchFamily="18" charset="0"/>
              </a:rPr>
              <a:t>. Again, it caused many changes in the administrative system of the </a:t>
            </a:r>
            <a:r>
              <a:rPr lang="en-US" sz="2600" dirty="0" err="1">
                <a:solidFill>
                  <a:schemeClr val="tx1"/>
                </a:solidFill>
                <a:latin typeface="Arial Narrow" pitchFamily="34" charset="0"/>
                <a:cs typeface="Times New Roman" pitchFamily="18" charset="0"/>
              </a:rPr>
              <a:t>Nazranies</a:t>
            </a:r>
            <a:r>
              <a:rPr lang="en-US" sz="2600" dirty="0">
                <a:solidFill>
                  <a:schemeClr val="tx1"/>
                </a:solidFill>
                <a:latin typeface="Arial Narrow" pitchFamily="34" charset="0"/>
                <a:cs typeface="Times New Roman" pitchFamily="18" charset="0"/>
              </a:rPr>
              <a:t>.</a:t>
            </a:r>
          </a:p>
          <a:p>
            <a:pPr marL="0" indent="0" algn="just">
              <a:buNone/>
            </a:pPr>
            <a:endParaRPr lang="en-US" sz="2600" dirty="0">
              <a:solidFill>
                <a:schemeClr val="tx1"/>
              </a:solidFill>
              <a:latin typeface="Arial Narrow" pitchFamily="34" charset="0"/>
              <a:cs typeface="Times New Roman" pitchFamily="18" charset="0"/>
            </a:endParaRPr>
          </a:p>
        </p:txBody>
      </p:sp>
      <p:sp>
        <p:nvSpPr>
          <p:cNvPr id="16" name="L-Shape 15"/>
          <p:cNvSpPr/>
          <p:nvPr/>
        </p:nvSpPr>
        <p:spPr>
          <a:xfrm>
            <a:off x="86106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Shape 16"/>
          <p:cNvSpPr/>
          <p:nvPr/>
        </p:nvSpPr>
        <p:spPr>
          <a:xfrm rot="5400000">
            <a:off x="86106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Shape 17"/>
          <p:cNvSpPr/>
          <p:nvPr/>
        </p:nvSpPr>
        <p:spPr>
          <a:xfrm rot="10800000">
            <a:off x="76200" y="57150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Shape 18"/>
          <p:cNvSpPr/>
          <p:nvPr/>
        </p:nvSpPr>
        <p:spPr>
          <a:xfrm rot="16200000">
            <a:off x="76200" y="6096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76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76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839200" y="5943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839200" y="6096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83793"/>
            <a:ext cx="9144000" cy="1092607"/>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LESSON 9</a:t>
            </a:r>
          </a:p>
          <a:p>
            <a:pPr algn="ctr"/>
            <a:r>
              <a:rPr lang="en-US" sz="3500" b="1" dirty="0">
                <a:solidFill>
                  <a:srgbClr val="FF0000"/>
                </a:solidFill>
                <a:latin typeface="Cooper Std Black" pitchFamily="18" charset="0"/>
                <a:cs typeface="Times New Roman" pitchFamily="18" charset="0"/>
              </a:rPr>
              <a:t>THE MISSIONARY CHURCH</a:t>
            </a:r>
            <a:endParaRPr lang="en-US" sz="3500" b="1" dirty="0">
              <a:latin typeface="Cooper Std Black" pitchFamily="18" charset="0"/>
              <a:cs typeface="Times New Roman" pitchFamily="18" charset="0"/>
            </a:endParaRPr>
          </a:p>
        </p:txBody>
      </p:sp>
      <p:pic>
        <p:nvPicPr>
          <p:cNvPr id="2" name="Picture 2" descr="C:\Users\user\Desktop\bbo_hwm_x_99_large.jpg"/>
          <p:cNvPicPr>
            <a:picLocks noChangeAspect="1" noChangeArrowheads="1"/>
          </p:cNvPicPr>
          <p:nvPr/>
        </p:nvPicPr>
        <p:blipFill>
          <a:blip r:embed="rId2" cstate="print">
            <a:lum contrast="30000"/>
          </a:blip>
          <a:srcRect t="7202" b="28565"/>
          <a:stretch>
            <a:fillRect/>
          </a:stretch>
        </p:blipFill>
        <p:spPr bwMode="auto">
          <a:xfrm>
            <a:off x="0" y="1744751"/>
            <a:ext cx="9144000" cy="5113249"/>
          </a:xfrm>
          <a:prstGeom prst="rect">
            <a:avLst/>
          </a:prstGeom>
          <a:noFill/>
        </p:spPr>
      </p:pic>
    </p:spTree>
    <p:extLst>
      <p:ext uri="{BB962C8B-B14F-4D97-AF65-F5344CB8AC3E}">
        <p14:creationId xmlns="" xmlns:p14="http://schemas.microsoft.com/office/powerpoint/2010/main"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gradFill flip="none" rotWithShape="1">
            <a:gsLst>
              <a:gs pos="0">
                <a:srgbClr val="6699FF">
                  <a:tint val="66000"/>
                  <a:satMod val="160000"/>
                </a:srgbClr>
              </a:gs>
              <a:gs pos="50000">
                <a:srgbClr val="6699FF">
                  <a:tint val="44500"/>
                  <a:satMod val="160000"/>
                </a:srgbClr>
              </a:gs>
              <a:gs pos="100000">
                <a:srgbClr val="6699FF">
                  <a:tint val="23500"/>
                  <a:satMod val="160000"/>
                </a:srgbClr>
              </a:gs>
            </a:gsLst>
            <a:lin ang="54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b="1" dirty="0">
                <a:solidFill>
                  <a:srgbClr val="FF0000"/>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381000" y="2133600"/>
            <a:ext cx="8382000" cy="2209800"/>
          </a:xfrm>
        </p:spPr>
        <p:txBody>
          <a:bodyPr>
            <a:noAutofit/>
          </a:bodyPr>
          <a:lstStyle/>
          <a:p>
            <a:pPr marL="347663" indent="-347663" algn="just">
              <a:buNone/>
            </a:pPr>
            <a:r>
              <a:rPr lang="en-US" sz="3000" dirty="0">
                <a:solidFill>
                  <a:schemeClr val="tx1"/>
                </a:solidFill>
                <a:latin typeface="Arial Narrow" pitchFamily="34" charset="0"/>
                <a:cs typeface="Times New Roman" pitchFamily="18" charset="0"/>
              </a:rPr>
              <a:t>1.	The Church is missionary by her very nature. Explain.</a:t>
            </a:r>
          </a:p>
          <a:p>
            <a:pPr marL="347663" indent="-347663" algn="just">
              <a:buNone/>
            </a:pPr>
            <a:r>
              <a:rPr lang="en-US" sz="3000" dirty="0">
                <a:solidFill>
                  <a:schemeClr val="tx1"/>
                </a:solidFill>
                <a:latin typeface="Arial Narrow" pitchFamily="34" charset="0"/>
                <a:cs typeface="Times New Roman" pitchFamily="18" charset="0"/>
              </a:rPr>
              <a:t>2.	How does the Church perform her missionary function?</a:t>
            </a:r>
          </a:p>
          <a:p>
            <a:pPr marL="347663" indent="-347663" algn="just">
              <a:buNone/>
            </a:pPr>
            <a:r>
              <a:rPr lang="en-US" sz="3000" dirty="0">
                <a:solidFill>
                  <a:schemeClr val="tx1"/>
                </a:solidFill>
                <a:latin typeface="Arial Narrow" pitchFamily="34" charset="0"/>
                <a:cs typeface="Times New Roman" pitchFamily="18" charset="0"/>
              </a:rPr>
              <a:t>3.	Every Christian is a missionary. Illustrate.</a:t>
            </a:r>
          </a:p>
          <a:p>
            <a:pPr marL="347663" indent="-347663" algn="just">
              <a:buNone/>
            </a:pPr>
            <a:r>
              <a:rPr lang="en-US" sz="3000" dirty="0">
                <a:solidFill>
                  <a:schemeClr val="tx1"/>
                </a:solidFill>
                <a:latin typeface="Arial Narrow" pitchFamily="34" charset="0"/>
                <a:cs typeface="Times New Roman" pitchFamily="18" charset="0"/>
              </a:rPr>
              <a:t>4.	Write notes on : The missionary endeavors of the Syro-Malabar Church.</a:t>
            </a:r>
          </a:p>
          <a:p>
            <a:pPr marL="347663" indent="-347663" algn="just">
              <a:buNone/>
            </a:pPr>
            <a:r>
              <a:rPr lang="en-US" sz="3000" dirty="0">
                <a:solidFill>
                  <a:schemeClr val="tx1"/>
                </a:solidFill>
                <a:latin typeface="Arial Narrow" pitchFamily="34" charset="0"/>
                <a:cs typeface="Times New Roman" pitchFamily="18" charset="0"/>
              </a:rPr>
              <a:t>5.	How can we participate in the mission of the Church as its members?</a:t>
            </a:r>
          </a:p>
        </p:txBody>
      </p:sp>
      <p:sp>
        <p:nvSpPr>
          <p:cNvPr id="7" name="Rectangle 6"/>
          <p:cNvSpPr/>
          <p:nvPr/>
        </p:nvSpPr>
        <p:spPr>
          <a:xfrm>
            <a:off x="0" y="15240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5240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228600" y="3733800"/>
            <a:ext cx="8686800" cy="2785378"/>
          </a:xfrm>
          <a:prstGeom prst="rect">
            <a:avLst/>
          </a:prstGeom>
          <a:noFill/>
        </p:spPr>
        <p:txBody>
          <a:bodyPr wrap="square" rtlCol="0">
            <a:spAutoFit/>
          </a:bodyPr>
          <a:lstStyle/>
          <a:p>
            <a:pPr algn="just"/>
            <a:r>
              <a:rPr lang="en-US" sz="2500" dirty="0">
                <a:latin typeface="Arial Narrow" pitchFamily="34" charset="0"/>
                <a:cs typeface="Times New Roman" pitchFamily="18" charset="0"/>
              </a:rPr>
              <a:t>	After his resurrection from the dead, Jesus appeared to his disciples and said</a:t>
            </a:r>
            <a:r>
              <a:rPr lang="en-US" sz="2500" dirty="0">
                <a:solidFill>
                  <a:srgbClr val="FF00FF"/>
                </a:solidFill>
                <a:latin typeface="Arial Narrow" pitchFamily="34" charset="0"/>
                <a:cs typeface="Times New Roman" pitchFamily="18" charset="0"/>
              </a:rPr>
              <a:t>: “As the Father has sent me, even so I send you.” </a:t>
            </a:r>
            <a:r>
              <a:rPr lang="en-US" sz="2500" dirty="0">
                <a:latin typeface="Arial Narrow" pitchFamily="34" charset="0"/>
                <a:cs typeface="Times New Roman" pitchFamily="18" charset="0"/>
              </a:rPr>
              <a:t>(Jn. 20:21). </a:t>
            </a:r>
            <a:r>
              <a:rPr lang="en-US" sz="2500" dirty="0">
                <a:solidFill>
                  <a:srgbClr val="FF00FF"/>
                </a:solidFill>
                <a:latin typeface="Arial Narrow" pitchFamily="34" charset="0"/>
                <a:cs typeface="Times New Roman" pitchFamily="18" charset="0"/>
              </a:rPr>
              <a:t>“Go therefore and make disciples of all nations, baptizing  them in the name of the Father and of the Son and of the Holy Spirit, teaching them to observe all that I have commanded you.” </a:t>
            </a:r>
            <a:r>
              <a:rPr lang="en-US" sz="2500" dirty="0">
                <a:latin typeface="Arial Narrow" pitchFamily="34" charset="0"/>
                <a:cs typeface="Times New Roman" pitchFamily="18" charset="0"/>
              </a:rPr>
              <a:t>(Mt. 28:19-20). Jesus entrusted the Church with the mission to bear witness to him. Therefore the Church, by her very nature, is missionary (Ad </a:t>
            </a:r>
            <a:r>
              <a:rPr lang="en-US" sz="2500" dirty="0" err="1">
                <a:latin typeface="Arial Narrow" pitchFamily="34" charset="0"/>
                <a:cs typeface="Times New Roman" pitchFamily="18" charset="0"/>
              </a:rPr>
              <a:t>Gentes</a:t>
            </a:r>
            <a:r>
              <a:rPr lang="en-US" sz="2500" dirty="0">
                <a:latin typeface="Arial Narrow" pitchFamily="34" charset="0"/>
                <a:cs typeface="Times New Roman" pitchFamily="18" charset="0"/>
              </a:rPr>
              <a:t> (AG) No. 2).</a:t>
            </a:r>
          </a:p>
        </p:txBody>
      </p:sp>
      <p:pic>
        <p:nvPicPr>
          <p:cNvPr id="2050" name="Picture 2" descr="I:\CLASS 8\LESSON 9\IMAGE\6.jpg"/>
          <p:cNvPicPr>
            <a:picLocks noChangeAspect="1" noChangeArrowheads="1"/>
          </p:cNvPicPr>
          <p:nvPr/>
        </p:nvPicPr>
        <p:blipFill>
          <a:blip r:embed="rId2" cstate="print"/>
          <a:srcRect/>
          <a:stretch>
            <a:fillRect/>
          </a:stretch>
        </p:blipFill>
        <p:spPr bwMode="auto">
          <a:xfrm>
            <a:off x="1371600" y="0"/>
            <a:ext cx="6366932" cy="35814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4038600" y="501640"/>
            <a:ext cx="5105400" cy="1708160"/>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JESUS CHRIST;                                     THE ONE SENT BY GOD</a:t>
            </a:r>
          </a:p>
        </p:txBody>
      </p:sp>
      <p:sp>
        <p:nvSpPr>
          <p:cNvPr id="5" name="TextBox 4"/>
          <p:cNvSpPr txBox="1"/>
          <p:nvPr/>
        </p:nvSpPr>
        <p:spPr>
          <a:xfrm>
            <a:off x="152400" y="2381339"/>
            <a:ext cx="8839200" cy="4324261"/>
          </a:xfrm>
          <a:prstGeom prst="rect">
            <a:avLst/>
          </a:prstGeom>
          <a:noFill/>
        </p:spPr>
        <p:txBody>
          <a:bodyPr wrap="square" rtlCol="0">
            <a:spAutoFit/>
          </a:bodyPr>
          <a:lstStyle/>
          <a:p>
            <a:pPr algn="just"/>
            <a:r>
              <a:rPr lang="en-US" sz="2500" dirty="0">
                <a:latin typeface="Arial Narrow" pitchFamily="34" charset="0"/>
                <a:cs typeface="Times New Roman" pitchFamily="18" charset="0"/>
              </a:rPr>
              <a:t>	</a:t>
            </a:r>
            <a:r>
              <a:rPr lang="en-US" sz="2500" dirty="0">
                <a:solidFill>
                  <a:srgbClr val="00B0F0"/>
                </a:solidFill>
                <a:latin typeface="Arial Narrow" pitchFamily="34" charset="0"/>
                <a:cs typeface="Times New Roman" pitchFamily="18" charset="0"/>
              </a:rPr>
              <a:t>Jesus Christ came on a mission from the Father. He was the first Missionary.  God sent his Son into the world; so that the world might be saved through him</a:t>
            </a:r>
            <a:r>
              <a:rPr lang="en-US" sz="2500" dirty="0">
                <a:latin typeface="Arial Narrow" pitchFamily="34" charset="0"/>
                <a:cs typeface="Times New Roman" pitchFamily="18" charset="0"/>
              </a:rPr>
              <a:t> (Jn. 3:17). To a humanity that had lost the divine life through sin, Jesus gave life again and made them children of God. He said, “The time is fulfilled, and the Kingdom of God is at hand; repent, and believe in the gospel” (Mk. 1:15). This is how Jesus began his missionary life. He fulfilled his Father's will by his life, death and resurrection. In order to make available the salvation, which Jesus achieved through his death and resurrection, to the entire humanity till the end of the world he chose the apostles and trained them for this specific work. He gave them the Holy Spirit and laid the foundation for the Church.</a:t>
            </a:r>
          </a:p>
        </p:txBody>
      </p:sp>
      <p:pic>
        <p:nvPicPr>
          <p:cNvPr id="3074" name="Picture 2" descr="I:\CLASS 8\LESSON 9\IMAGE\2.jpg"/>
          <p:cNvPicPr>
            <a:picLocks noChangeAspect="1" noChangeArrowheads="1"/>
          </p:cNvPicPr>
          <p:nvPr/>
        </p:nvPicPr>
        <p:blipFill>
          <a:blip r:embed="rId2" cstate="print"/>
          <a:srcRect/>
          <a:stretch>
            <a:fillRect/>
          </a:stretch>
        </p:blipFill>
        <p:spPr bwMode="auto">
          <a:xfrm>
            <a:off x="0" y="0"/>
            <a:ext cx="4038600" cy="2271714"/>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3657600" y="457200"/>
            <a:ext cx="5486400" cy="1708160"/>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MISSION OF THE CHURCH FOR EVANGELIZATION</a:t>
            </a:r>
          </a:p>
        </p:txBody>
      </p:sp>
      <p:sp>
        <p:nvSpPr>
          <p:cNvPr id="5" name="TextBox 4"/>
          <p:cNvSpPr txBox="1"/>
          <p:nvPr/>
        </p:nvSpPr>
        <p:spPr>
          <a:xfrm>
            <a:off x="152400" y="2286000"/>
            <a:ext cx="8839200" cy="4493538"/>
          </a:xfrm>
          <a:prstGeom prst="rect">
            <a:avLst/>
          </a:prstGeom>
          <a:noFill/>
        </p:spPr>
        <p:txBody>
          <a:bodyPr wrap="square" rtlCol="0">
            <a:spAutoFit/>
          </a:bodyPr>
          <a:lstStyle/>
          <a:p>
            <a:pPr algn="just"/>
            <a:r>
              <a:rPr lang="en-US" sz="2500" dirty="0">
                <a:latin typeface="Arial Narrow" pitchFamily="34" charset="0"/>
                <a:cs typeface="Times New Roman" pitchFamily="18" charset="0"/>
              </a:rPr>
              <a:t>	</a:t>
            </a:r>
            <a:r>
              <a:rPr lang="en-US" sz="2500" dirty="0">
                <a:solidFill>
                  <a:srgbClr val="FF00FF"/>
                </a:solidFill>
                <a:latin typeface="Arial Narrow" pitchFamily="34" charset="0"/>
                <a:cs typeface="Times New Roman" pitchFamily="18" charset="0"/>
              </a:rPr>
              <a:t>The Church's mission is to proclaim Christ and make him known as the only Saviour of the world and lead all peoples to this path of salvation. It is the duty of every Christian to proclaim Jesus Christ to others who do not know him yet. Likewise the members of the Church are bound to deepen their own faith and confirm others in their faith by their words and deeds.</a:t>
            </a:r>
            <a:r>
              <a:rPr lang="en-US" sz="2500" dirty="0">
                <a:latin typeface="Arial Narrow" pitchFamily="34" charset="0"/>
                <a:cs typeface="Times New Roman" pitchFamily="18" charset="0"/>
              </a:rPr>
              <a:t> The Church performs this God given mission in three ways (1) The Church proclaims Christ to those people who have not heard of him. (2) She instructs those who are already in the Church through faith and baptism, so that they may deepen their knowledge in the mystery of faith. (3) She re-evangelizes those Christians who have became weak in their practice of faith.</a:t>
            </a:r>
          </a:p>
        </p:txBody>
      </p:sp>
      <p:pic>
        <p:nvPicPr>
          <p:cNvPr id="4098" name="Picture 2" descr="I:\CLASS 8\LESSON 9\IMAGE\4.jpg"/>
          <p:cNvPicPr>
            <a:picLocks noChangeAspect="1" noChangeArrowheads="1"/>
          </p:cNvPicPr>
          <p:nvPr/>
        </p:nvPicPr>
        <p:blipFill>
          <a:blip r:embed="rId2" cstate="print"/>
          <a:srcRect/>
          <a:stretch>
            <a:fillRect/>
          </a:stretch>
        </p:blipFill>
        <p:spPr bwMode="auto">
          <a:xfrm>
            <a:off x="0" y="0"/>
            <a:ext cx="3657600" cy="20574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2819400" y="202049"/>
            <a:ext cx="63246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MISSIONARY WORK OF THE APOSTLES</a:t>
            </a:r>
          </a:p>
        </p:txBody>
      </p:sp>
      <p:sp>
        <p:nvSpPr>
          <p:cNvPr id="5" name="TextBox 4"/>
          <p:cNvSpPr txBox="1"/>
          <p:nvPr/>
        </p:nvSpPr>
        <p:spPr>
          <a:xfrm>
            <a:off x="152400" y="1583353"/>
            <a:ext cx="8839200" cy="5093702"/>
          </a:xfrm>
          <a:prstGeom prst="rect">
            <a:avLst/>
          </a:prstGeom>
          <a:noFill/>
        </p:spPr>
        <p:txBody>
          <a:bodyPr wrap="square" rtlCol="0">
            <a:spAutoFit/>
          </a:bodyPr>
          <a:lstStyle/>
          <a:p>
            <a:pPr algn="just"/>
            <a:r>
              <a:rPr lang="en-US" sz="2500" dirty="0">
                <a:latin typeface="Arial Narrow" pitchFamily="34" charset="0"/>
                <a:cs typeface="Times New Roman" pitchFamily="18" charset="0"/>
              </a:rPr>
              <a:t>	Jesus chose, trained and commissioned the apostles for the mission of proclaiming the Word of God. </a:t>
            </a:r>
            <a:r>
              <a:rPr lang="en-US" sz="2500" dirty="0">
                <a:solidFill>
                  <a:srgbClr val="FF00FF"/>
                </a:solidFill>
                <a:latin typeface="Arial Narrow" pitchFamily="34" charset="0"/>
                <a:cs typeface="Times New Roman" pitchFamily="18" charset="0"/>
              </a:rPr>
              <a:t>But they became really the </a:t>
            </a:r>
            <a:r>
              <a:rPr lang="en-US" sz="2500" dirty="0" err="1">
                <a:solidFill>
                  <a:srgbClr val="FF00FF"/>
                </a:solidFill>
                <a:latin typeface="Arial Narrow" pitchFamily="34" charset="0"/>
                <a:cs typeface="Times New Roman" pitchFamily="18" charset="0"/>
              </a:rPr>
              <a:t>proclaimers</a:t>
            </a:r>
            <a:r>
              <a:rPr lang="en-US" sz="2500" dirty="0">
                <a:solidFill>
                  <a:srgbClr val="FF00FF"/>
                </a:solidFill>
                <a:latin typeface="Arial Narrow" pitchFamily="34" charset="0"/>
                <a:cs typeface="Times New Roman" pitchFamily="18" charset="0"/>
              </a:rPr>
              <a:t> of Good News when they received the Holy Spirit on the day of Pentecost. After receiving the Holy Spirit the apostles became bold </a:t>
            </a:r>
            <a:r>
              <a:rPr lang="en-US" sz="2500" dirty="0" err="1">
                <a:solidFill>
                  <a:srgbClr val="FF00FF"/>
                </a:solidFill>
                <a:latin typeface="Arial Narrow" pitchFamily="34" charset="0"/>
                <a:cs typeface="Times New Roman" pitchFamily="18" charset="0"/>
              </a:rPr>
              <a:t>proclaimers</a:t>
            </a:r>
            <a:r>
              <a:rPr lang="en-US" sz="2500" dirty="0">
                <a:solidFill>
                  <a:srgbClr val="FF00FF"/>
                </a:solidFill>
                <a:latin typeface="Arial Narrow" pitchFamily="34" charset="0"/>
                <a:cs typeface="Times New Roman" pitchFamily="18" charset="0"/>
              </a:rPr>
              <a:t> of Jesus' death and resurrection. They were no more afraid of the Jews. They spoke of Jesus to the people in the light of their own experience of Jesus' resurrection and against the background of the Old Testament prophesies concerning Jesus. They became courageous witnesses to Jesus.  </a:t>
            </a:r>
            <a:r>
              <a:rPr lang="en-US" sz="2500" dirty="0">
                <a:latin typeface="Arial Narrow" pitchFamily="34" charset="0"/>
                <a:cs typeface="Times New Roman" pitchFamily="18" charset="0"/>
              </a:rPr>
              <a:t>They proclaimed that Jesus of Nazareth is Christ the Son of God and that he is the Lord. Sufferings, persecutions and imprisonment could not stop them from proclaiming Christ and bearing witness to him. Through the preaching of the Apostles, the Church grew and became strong and spread to the other parts of the world.</a:t>
            </a:r>
          </a:p>
        </p:txBody>
      </p:sp>
      <p:pic>
        <p:nvPicPr>
          <p:cNvPr id="5122" name="Picture 2" descr="I:\CLASS 8\LESSON 9\IMAGE\1.jpg"/>
          <p:cNvPicPr>
            <a:picLocks noChangeAspect="1" noChangeArrowheads="1"/>
          </p:cNvPicPr>
          <p:nvPr/>
        </p:nvPicPr>
        <p:blipFill>
          <a:blip r:embed="rId2" cstate="print"/>
          <a:srcRect/>
          <a:stretch>
            <a:fillRect/>
          </a:stretch>
        </p:blipFill>
        <p:spPr bwMode="auto">
          <a:xfrm>
            <a:off x="0" y="0"/>
            <a:ext cx="2844800" cy="16002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304800" y="1551087"/>
            <a:ext cx="5486400" cy="5078313"/>
          </a:xfrm>
          <a:prstGeom prst="rect">
            <a:avLst/>
          </a:prstGeom>
          <a:noFill/>
        </p:spPr>
        <p:txBody>
          <a:bodyPr wrap="square" rtlCol="0">
            <a:spAutoFit/>
          </a:bodyPr>
          <a:lstStyle/>
          <a:p>
            <a:pPr algn="just"/>
            <a:r>
              <a:rPr lang="en-US" sz="2700" dirty="0">
                <a:latin typeface="Arial Narrow" pitchFamily="34" charset="0"/>
                <a:cs typeface="Times New Roman" pitchFamily="18" charset="0"/>
              </a:rPr>
              <a:t>	The disciples of Jesus spread out to distant places for evangelization</a:t>
            </a:r>
            <a:r>
              <a:rPr lang="en-US" sz="2700" dirty="0">
                <a:solidFill>
                  <a:srgbClr val="FF00FF"/>
                </a:solidFill>
                <a:latin typeface="Arial Narrow" pitchFamily="34" charset="0"/>
                <a:cs typeface="Times New Roman" pitchFamily="18" charset="0"/>
              </a:rPr>
              <a:t>. It was St. Thomas, the Apostle who came to India to proclaim Christ. He landed at </a:t>
            </a:r>
            <a:r>
              <a:rPr lang="en-US" sz="2700" dirty="0" err="1">
                <a:solidFill>
                  <a:srgbClr val="FF00FF"/>
                </a:solidFill>
                <a:latin typeface="Arial Narrow" pitchFamily="34" charset="0"/>
                <a:cs typeface="Times New Roman" pitchFamily="18" charset="0"/>
              </a:rPr>
              <a:t>Kodungalloor</a:t>
            </a:r>
            <a:r>
              <a:rPr lang="en-US" sz="2700" dirty="0">
                <a:solidFill>
                  <a:srgbClr val="FF00FF"/>
                </a:solidFill>
                <a:latin typeface="Arial Narrow" pitchFamily="34" charset="0"/>
                <a:cs typeface="Times New Roman" pitchFamily="18" charset="0"/>
              </a:rPr>
              <a:t> in 52 A.D. </a:t>
            </a:r>
            <a:r>
              <a:rPr lang="en-US" sz="2700" dirty="0">
                <a:latin typeface="Arial Narrow" pitchFamily="34" charset="0"/>
                <a:cs typeface="Times New Roman" pitchFamily="18" charset="0"/>
              </a:rPr>
              <a:t> During that time, there were some Jewish settlers in South India who spoke the Syrian language. St. Thomas worked among them for some time. Later he preached the gospel and established Christian communities at </a:t>
            </a:r>
            <a:r>
              <a:rPr lang="en-US" sz="2700" dirty="0" err="1">
                <a:latin typeface="Arial Narrow" pitchFamily="34" charset="0"/>
                <a:cs typeface="Times New Roman" pitchFamily="18" charset="0"/>
              </a:rPr>
              <a:t>Palayoor</a:t>
            </a:r>
            <a:r>
              <a:rPr lang="en-US" sz="2700" dirty="0">
                <a:latin typeface="Arial Narrow" pitchFamily="34" charset="0"/>
                <a:cs typeface="Times New Roman" pitchFamily="18" charset="0"/>
              </a:rPr>
              <a:t>, </a:t>
            </a:r>
            <a:r>
              <a:rPr lang="en-US" sz="2700" dirty="0" err="1">
                <a:latin typeface="Arial Narrow" pitchFamily="34" charset="0"/>
                <a:cs typeface="Times New Roman" pitchFamily="18" charset="0"/>
              </a:rPr>
              <a:t>Kottakavu</a:t>
            </a:r>
            <a:r>
              <a:rPr lang="en-US" sz="2700" dirty="0">
                <a:latin typeface="Arial Narrow" pitchFamily="34" charset="0"/>
                <a:cs typeface="Times New Roman" pitchFamily="18" charset="0"/>
              </a:rPr>
              <a:t>, </a:t>
            </a:r>
            <a:r>
              <a:rPr lang="en-US" sz="2700" dirty="0" err="1">
                <a:latin typeface="Arial Narrow" pitchFamily="34" charset="0"/>
                <a:cs typeface="Times New Roman" pitchFamily="18" charset="0"/>
              </a:rPr>
              <a:t>Kokkamangalam</a:t>
            </a:r>
            <a:r>
              <a:rPr lang="en-US" sz="2700" dirty="0">
                <a:latin typeface="Arial Narrow" pitchFamily="34" charset="0"/>
                <a:cs typeface="Times New Roman" pitchFamily="18" charset="0"/>
              </a:rPr>
              <a:t>, </a:t>
            </a:r>
            <a:r>
              <a:rPr lang="en-US" sz="2700" dirty="0" err="1">
                <a:latin typeface="Arial Narrow" pitchFamily="34" charset="0"/>
                <a:cs typeface="Times New Roman" pitchFamily="18" charset="0"/>
              </a:rPr>
              <a:t>Kollam</a:t>
            </a:r>
            <a:r>
              <a:rPr lang="en-US" sz="2700" dirty="0">
                <a:latin typeface="Arial Narrow" pitchFamily="34" charset="0"/>
                <a:cs typeface="Times New Roman" pitchFamily="18" charset="0"/>
              </a:rPr>
              <a:t>, </a:t>
            </a:r>
            <a:r>
              <a:rPr lang="en-US" sz="2700" dirty="0" err="1">
                <a:latin typeface="Arial Narrow" pitchFamily="34" charset="0"/>
                <a:cs typeface="Times New Roman" pitchFamily="18" charset="0"/>
              </a:rPr>
              <a:t>Niranam</a:t>
            </a:r>
            <a:r>
              <a:rPr lang="en-US" sz="2700" dirty="0">
                <a:latin typeface="Arial Narrow" pitchFamily="34" charset="0"/>
                <a:cs typeface="Times New Roman" pitchFamily="18" charset="0"/>
              </a:rPr>
              <a:t> and </a:t>
            </a:r>
            <a:r>
              <a:rPr lang="en-US" sz="2700" dirty="0" err="1">
                <a:latin typeface="Arial Narrow" pitchFamily="34" charset="0"/>
                <a:cs typeface="Times New Roman" pitchFamily="18" charset="0"/>
              </a:rPr>
              <a:t>Chayal</a:t>
            </a:r>
            <a:r>
              <a:rPr lang="en-US" sz="2700" dirty="0">
                <a:latin typeface="Arial Narrow" pitchFamily="34" charset="0"/>
                <a:cs typeface="Times New Roman" pitchFamily="18" charset="0"/>
              </a:rPr>
              <a:t> (</a:t>
            </a:r>
            <a:r>
              <a:rPr lang="en-US" sz="2700" dirty="0" err="1">
                <a:latin typeface="Arial Narrow" pitchFamily="34" charset="0"/>
                <a:cs typeface="Times New Roman" pitchFamily="18" charset="0"/>
              </a:rPr>
              <a:t>Nilakal</a:t>
            </a:r>
            <a:r>
              <a:rPr lang="en-US" sz="2700" dirty="0">
                <a:latin typeface="Arial Narrow" pitchFamily="34" charset="0"/>
                <a:cs typeface="Times New Roman" pitchFamily="18" charset="0"/>
              </a:rPr>
              <a:t>).</a:t>
            </a:r>
          </a:p>
        </p:txBody>
      </p:sp>
      <p:sp>
        <p:nvSpPr>
          <p:cNvPr id="4" name="TextBox 3"/>
          <p:cNvSpPr txBox="1"/>
          <p:nvPr/>
        </p:nvSpPr>
        <p:spPr>
          <a:xfrm>
            <a:off x="0" y="208002"/>
            <a:ext cx="9144000" cy="1015663"/>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THE EVANGELIZATION WORK OF ST. THOMAS, THE APOSTLE</a:t>
            </a:r>
          </a:p>
        </p:txBody>
      </p:sp>
      <p:pic>
        <p:nvPicPr>
          <p:cNvPr id="6146" name="Picture 2" descr="I:\CLASS 8\LESSON 9\IMAGE\7.jpg"/>
          <p:cNvPicPr>
            <a:picLocks noChangeAspect="1" noChangeArrowheads="1"/>
          </p:cNvPicPr>
          <p:nvPr/>
        </p:nvPicPr>
        <p:blipFill>
          <a:blip r:embed="rId2" cstate="print"/>
          <a:srcRect l="8892" r="59314"/>
          <a:stretch>
            <a:fillRect/>
          </a:stretch>
        </p:blipFill>
        <p:spPr bwMode="auto">
          <a:xfrm>
            <a:off x="6172200" y="1600200"/>
            <a:ext cx="2971800" cy="52578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3505200" y="304800"/>
            <a:ext cx="5486400" cy="6247864"/>
          </a:xfrm>
          <a:prstGeom prst="rect">
            <a:avLst/>
          </a:prstGeom>
          <a:noFill/>
        </p:spPr>
        <p:txBody>
          <a:bodyPr wrap="square" rtlCol="0">
            <a:spAutoFit/>
          </a:bodyPr>
          <a:lstStyle/>
          <a:p>
            <a:pPr algn="just"/>
            <a:r>
              <a:rPr lang="en-US" sz="2500" dirty="0">
                <a:latin typeface="Arial Narrow" pitchFamily="34" charset="0"/>
                <a:cs typeface="Times New Roman" pitchFamily="18" charset="0"/>
              </a:rPr>
              <a:t>	He appointed priests to lead the Church here, and moved on to Tamil Nadu and went to </a:t>
            </a:r>
            <a:r>
              <a:rPr lang="en-US" sz="2500" dirty="0" err="1">
                <a:latin typeface="Arial Narrow" pitchFamily="34" charset="0"/>
                <a:cs typeface="Times New Roman" pitchFamily="18" charset="0"/>
              </a:rPr>
              <a:t>Mylapore</a:t>
            </a:r>
            <a:r>
              <a:rPr lang="en-US" sz="2500" dirty="0">
                <a:latin typeface="Arial Narrow" pitchFamily="34" charset="0"/>
                <a:cs typeface="Times New Roman" pitchFamily="18" charset="0"/>
              </a:rPr>
              <a:t>. </a:t>
            </a:r>
            <a:r>
              <a:rPr lang="en-US" sz="2500" dirty="0">
                <a:solidFill>
                  <a:srgbClr val="FF00FF"/>
                </a:solidFill>
                <a:latin typeface="Arial Narrow" pitchFamily="34" charset="0"/>
                <a:cs typeface="Times New Roman" pitchFamily="18" charset="0"/>
              </a:rPr>
              <a:t>Knowing that his life was in danger at the hands of those who opposed him at </a:t>
            </a:r>
            <a:r>
              <a:rPr lang="en-US" sz="2500" dirty="0" err="1">
                <a:solidFill>
                  <a:srgbClr val="FF00FF"/>
                </a:solidFill>
                <a:latin typeface="Arial Narrow" pitchFamily="34" charset="0"/>
                <a:cs typeface="Times New Roman" pitchFamily="18" charset="0"/>
              </a:rPr>
              <a:t>Chinnamala</a:t>
            </a:r>
            <a:r>
              <a:rPr lang="en-US" sz="2500" dirty="0">
                <a:solidFill>
                  <a:srgbClr val="FF00FF"/>
                </a:solidFill>
                <a:latin typeface="Arial Narrow" pitchFamily="34" charset="0"/>
                <a:cs typeface="Times New Roman" pitchFamily="18" charset="0"/>
              </a:rPr>
              <a:t>, near </a:t>
            </a:r>
            <a:r>
              <a:rPr lang="en-US" sz="2500" dirty="0" err="1">
                <a:solidFill>
                  <a:srgbClr val="FF00FF"/>
                </a:solidFill>
                <a:latin typeface="Arial Narrow" pitchFamily="34" charset="0"/>
                <a:cs typeface="Times New Roman" pitchFamily="18" charset="0"/>
              </a:rPr>
              <a:t>Mylapore</a:t>
            </a:r>
            <a:r>
              <a:rPr lang="en-US" sz="2500" dirty="0">
                <a:solidFill>
                  <a:srgbClr val="FF00FF"/>
                </a:solidFill>
                <a:latin typeface="Arial Narrow" pitchFamily="34" charset="0"/>
                <a:cs typeface="Times New Roman" pitchFamily="18" charset="0"/>
              </a:rPr>
              <a:t>, he took refuge at </a:t>
            </a:r>
            <a:r>
              <a:rPr lang="en-US" sz="2500" dirty="0" err="1">
                <a:solidFill>
                  <a:srgbClr val="FF00FF"/>
                </a:solidFill>
                <a:latin typeface="Arial Narrow" pitchFamily="34" charset="0"/>
                <a:cs typeface="Times New Roman" pitchFamily="18" charset="0"/>
              </a:rPr>
              <a:t>Periyamala</a:t>
            </a:r>
            <a:r>
              <a:rPr lang="en-US" sz="2500" dirty="0">
                <a:solidFill>
                  <a:srgbClr val="FF00FF"/>
                </a:solidFill>
                <a:latin typeface="Arial Narrow" pitchFamily="34" charset="0"/>
                <a:cs typeface="Times New Roman" pitchFamily="18" charset="0"/>
              </a:rPr>
              <a:t>. But his enemies pierced him with a trident and killed him in 72 A.D. </a:t>
            </a:r>
            <a:r>
              <a:rPr lang="en-US" sz="2500" dirty="0">
                <a:latin typeface="Arial Narrow" pitchFamily="34" charset="0"/>
                <a:cs typeface="Times New Roman" pitchFamily="18" charset="0"/>
              </a:rPr>
              <a:t> San Thom Cathedral is constructed at the tomb of St. Thomas, the Apostle. The mortal remains of St. Thomas were transferred to </a:t>
            </a:r>
            <a:r>
              <a:rPr lang="en-US" sz="2500" dirty="0" err="1">
                <a:latin typeface="Arial Narrow" pitchFamily="34" charset="0"/>
                <a:cs typeface="Times New Roman" pitchFamily="18" charset="0"/>
              </a:rPr>
              <a:t>Edesa</a:t>
            </a:r>
            <a:r>
              <a:rPr lang="en-US" sz="2500" dirty="0">
                <a:latin typeface="Arial Narrow" pitchFamily="34" charset="0"/>
                <a:cs typeface="Times New Roman" pitchFamily="18" charset="0"/>
              </a:rPr>
              <a:t> in the 3rd centaury. It was again transferred to </a:t>
            </a:r>
            <a:r>
              <a:rPr lang="en-US" sz="2500" dirty="0" err="1">
                <a:latin typeface="Arial Narrow" pitchFamily="34" charset="0"/>
                <a:cs typeface="Times New Roman" pitchFamily="18" charset="0"/>
              </a:rPr>
              <a:t>Kiyos</a:t>
            </a:r>
            <a:r>
              <a:rPr lang="en-US" sz="2500" dirty="0">
                <a:latin typeface="Arial Narrow" pitchFamily="34" charset="0"/>
                <a:cs typeface="Times New Roman" pitchFamily="18" charset="0"/>
              </a:rPr>
              <a:t> Islands in 1141 and to </a:t>
            </a:r>
            <a:r>
              <a:rPr lang="en-US" sz="2500" dirty="0" err="1">
                <a:latin typeface="Arial Narrow" pitchFamily="34" charset="0"/>
                <a:cs typeface="Times New Roman" pitchFamily="18" charset="0"/>
              </a:rPr>
              <a:t>Orthona</a:t>
            </a:r>
            <a:r>
              <a:rPr lang="en-US" sz="2500" dirty="0">
                <a:latin typeface="Arial Narrow" pitchFamily="34" charset="0"/>
                <a:cs typeface="Times New Roman" pitchFamily="18" charset="0"/>
              </a:rPr>
              <a:t>, in Italy, in 1257. Eugene Cardinal </a:t>
            </a:r>
            <a:r>
              <a:rPr lang="en-US" sz="2500" dirty="0" err="1">
                <a:latin typeface="Arial Narrow" pitchFamily="34" charset="0"/>
                <a:cs typeface="Times New Roman" pitchFamily="18" charset="0"/>
              </a:rPr>
              <a:t>Tissarang</a:t>
            </a:r>
            <a:r>
              <a:rPr lang="en-US" sz="2500" dirty="0">
                <a:latin typeface="Arial Narrow" pitchFamily="34" charset="0"/>
                <a:cs typeface="Times New Roman" pitchFamily="18" charset="0"/>
              </a:rPr>
              <a:t> brought a piece of his mortal remains and </a:t>
            </a:r>
            <a:r>
              <a:rPr lang="en-US" sz="2500" dirty="0" err="1">
                <a:latin typeface="Arial Narrow" pitchFamily="34" charset="0"/>
                <a:cs typeface="Times New Roman" pitchFamily="18" charset="0"/>
              </a:rPr>
              <a:t>placedd</a:t>
            </a:r>
            <a:r>
              <a:rPr lang="en-US" sz="2500" dirty="0">
                <a:latin typeface="Arial Narrow" pitchFamily="34" charset="0"/>
                <a:cs typeface="Times New Roman" pitchFamily="18" charset="0"/>
              </a:rPr>
              <a:t> it for veneration at  </a:t>
            </a:r>
            <a:r>
              <a:rPr lang="en-US" sz="2500" dirty="0" err="1">
                <a:latin typeface="Arial Narrow" pitchFamily="34" charset="0"/>
                <a:cs typeface="Times New Roman" pitchFamily="18" charset="0"/>
              </a:rPr>
              <a:t>Azhikode</a:t>
            </a:r>
            <a:r>
              <a:rPr lang="en-US" sz="2500" dirty="0">
                <a:latin typeface="Arial Narrow" pitchFamily="34" charset="0"/>
                <a:cs typeface="Times New Roman" pitchFamily="18" charset="0"/>
              </a:rPr>
              <a:t> Shrine in </a:t>
            </a:r>
            <a:r>
              <a:rPr lang="en-US" sz="2500" dirty="0" err="1">
                <a:latin typeface="Arial Narrow" pitchFamily="34" charset="0"/>
                <a:cs typeface="Times New Roman" pitchFamily="18" charset="0"/>
              </a:rPr>
              <a:t>Kodungallore</a:t>
            </a:r>
            <a:r>
              <a:rPr lang="en-US" sz="2500" dirty="0">
                <a:latin typeface="Arial Narrow" pitchFamily="34" charset="0"/>
                <a:cs typeface="Times New Roman" pitchFamily="18" charset="0"/>
              </a:rPr>
              <a:t> in 1953.</a:t>
            </a:r>
          </a:p>
        </p:txBody>
      </p:sp>
      <p:pic>
        <p:nvPicPr>
          <p:cNvPr id="5" name="Picture 2" descr="I:\CLASS 8\LESSON 9\IMAGE\7.jpg"/>
          <p:cNvPicPr>
            <a:picLocks noChangeAspect="1" noChangeArrowheads="1"/>
          </p:cNvPicPr>
          <p:nvPr/>
        </p:nvPicPr>
        <p:blipFill>
          <a:blip r:embed="rId2" cstate="print"/>
          <a:srcRect l="54545" r="12027"/>
          <a:stretch>
            <a:fillRect/>
          </a:stretch>
        </p:blipFill>
        <p:spPr bwMode="auto">
          <a:xfrm>
            <a:off x="0" y="685800"/>
            <a:ext cx="3305313" cy="55626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3581400" y="1447800"/>
            <a:ext cx="5334000" cy="5078313"/>
          </a:xfrm>
          <a:prstGeom prst="rect">
            <a:avLst/>
          </a:prstGeom>
          <a:noFill/>
        </p:spPr>
        <p:txBody>
          <a:bodyPr wrap="square" rtlCol="0">
            <a:spAutoFit/>
          </a:bodyPr>
          <a:lstStyle/>
          <a:p>
            <a:pPr algn="just"/>
            <a:r>
              <a:rPr lang="en-US" sz="2700" dirty="0">
                <a:latin typeface="Arial Narrow" pitchFamily="34" charset="0"/>
                <a:cs typeface="Times New Roman" pitchFamily="18" charset="0"/>
              </a:rPr>
              <a:t>	A group of Portuguese navigators, under the leadership of Vasco </a:t>
            </a:r>
            <a:r>
              <a:rPr lang="en-US" sz="2700" dirty="0" err="1">
                <a:latin typeface="Arial Narrow" pitchFamily="34" charset="0"/>
                <a:cs typeface="Times New Roman" pitchFamily="18" charset="0"/>
              </a:rPr>
              <a:t>da</a:t>
            </a:r>
            <a:r>
              <a:rPr lang="en-US" sz="2700" dirty="0">
                <a:latin typeface="Arial Narrow" pitchFamily="34" charset="0"/>
                <a:cs typeface="Times New Roman" pitchFamily="18" charset="0"/>
              </a:rPr>
              <a:t> Gama landed at Calicut on 21st May 1498. They wanted to establish trade with India. The Christian Missionaries, who came along with them, contacted the Mar </a:t>
            </a:r>
            <a:r>
              <a:rPr lang="en-US" sz="2700" dirty="0" err="1">
                <a:latin typeface="Arial Narrow" pitchFamily="34" charset="0"/>
                <a:cs typeface="Times New Roman" pitchFamily="18" charset="0"/>
              </a:rPr>
              <a:t>Thoma</a:t>
            </a:r>
            <a:r>
              <a:rPr lang="en-US" sz="2700" dirty="0">
                <a:latin typeface="Arial Narrow" pitchFamily="34" charset="0"/>
                <a:cs typeface="Times New Roman" pitchFamily="18" charset="0"/>
              </a:rPr>
              <a:t> Christians and exercised their religious functions in churches of the Mar </a:t>
            </a:r>
            <a:r>
              <a:rPr lang="en-US" sz="2700" dirty="0" err="1">
                <a:latin typeface="Arial Narrow" pitchFamily="34" charset="0"/>
                <a:cs typeface="Times New Roman" pitchFamily="18" charset="0"/>
              </a:rPr>
              <a:t>Thoma</a:t>
            </a:r>
            <a:r>
              <a:rPr lang="en-US" sz="2700" dirty="0">
                <a:latin typeface="Arial Narrow" pitchFamily="34" charset="0"/>
                <a:cs typeface="Times New Roman" pitchFamily="18" charset="0"/>
              </a:rPr>
              <a:t> Christians. Though the relationship with the local Church was friendly at the start, it got strained later</a:t>
            </a:r>
            <a:endParaRPr lang="en-US" sz="2700" dirty="0">
              <a:solidFill>
                <a:srgbClr val="00B0F0"/>
              </a:solidFill>
              <a:latin typeface="Arial Narrow" pitchFamily="34" charset="0"/>
              <a:cs typeface="Times New Roman" pitchFamily="18" charset="0"/>
            </a:endParaRPr>
          </a:p>
        </p:txBody>
      </p:sp>
      <p:sp>
        <p:nvSpPr>
          <p:cNvPr id="7" name="TextBox 6"/>
          <p:cNvSpPr txBox="1"/>
          <p:nvPr/>
        </p:nvSpPr>
        <p:spPr>
          <a:xfrm>
            <a:off x="0" y="339804"/>
            <a:ext cx="9144000" cy="1107996"/>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EVANGELIZATION BY THE WESTERN MISSIONARIES</a:t>
            </a:r>
            <a:endParaRPr lang="en-US" sz="3300" b="1" dirty="0">
              <a:latin typeface="Cooper Std Black" pitchFamily="18" charset="0"/>
              <a:cs typeface="Times New Roman" pitchFamily="18" charset="0"/>
            </a:endParaRPr>
          </a:p>
        </p:txBody>
      </p:sp>
      <p:pic>
        <p:nvPicPr>
          <p:cNvPr id="7170" name="Picture 2" descr="I:\CLASS 8\LESSON 9\IMAGE\8.jpg"/>
          <p:cNvPicPr>
            <a:picLocks noChangeAspect="1" noChangeArrowheads="1"/>
          </p:cNvPicPr>
          <p:nvPr/>
        </p:nvPicPr>
        <p:blipFill>
          <a:blip r:embed="rId2" cstate="print"/>
          <a:srcRect l="2468" t="2646" r="58326" b="2098"/>
          <a:stretch>
            <a:fillRect/>
          </a:stretch>
        </p:blipFill>
        <p:spPr bwMode="auto">
          <a:xfrm flipH="1">
            <a:off x="228600" y="1600200"/>
            <a:ext cx="3048000" cy="4572000"/>
          </a:xfrm>
          <a:prstGeom prst="roundRect">
            <a:avLst>
              <a:gd name="adj" fmla="val 14568"/>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1100</TotalTime>
  <Words>281</Words>
  <Application>Microsoft Office PowerPoint</Application>
  <PresentationFormat>On-screen Show (4:3)</PresentationFormat>
  <Paragraphs>53</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Word of God:  to Read and  Meditate</vt:lpstr>
      <vt:lpstr>Word of God to Remember </vt:lpstr>
      <vt:lpstr>Let us Pray</vt:lpstr>
      <vt:lpstr>My Resolution</vt:lpstr>
      <vt:lpstr>To Think with the Church</vt:lpstr>
      <vt:lpstr>To Know the Mother Church</vt:lpstr>
      <vt:lpstr>Questions</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277</cp:revision>
  <dcterms:created xsi:type="dcterms:W3CDTF">2009-12-14T09:57:33Z</dcterms:created>
  <dcterms:modified xsi:type="dcterms:W3CDTF">2015-10-16T07:11:13Z</dcterms:modified>
</cp:coreProperties>
</file>